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5" r:id="rId8"/>
    <p:sldId id="261" r:id="rId9"/>
    <p:sldId id="262" r:id="rId10"/>
    <p:sldId id="264" r:id="rId11"/>
    <p:sldId id="266" r:id="rId12"/>
    <p:sldId id="272" r:id="rId13"/>
    <p:sldId id="267" r:id="rId14"/>
    <p:sldId id="269" r:id="rId15"/>
    <p:sldId id="270" r:id="rId16"/>
    <p:sldId id="268" r:id="rId17"/>
    <p:sldId id="271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81" r:id="rId26"/>
    <p:sldId id="279" r:id="rId27"/>
    <p:sldId id="282" r:id="rId28"/>
    <p:sldId id="283" r:id="rId29"/>
    <p:sldId id="284" r:id="rId30"/>
    <p:sldId id="285" r:id="rId31"/>
    <p:sldId id="286" r:id="rId32"/>
    <p:sldId id="287" r:id="rId33"/>
    <p:sldId id="291" r:id="rId34"/>
    <p:sldId id="292" r:id="rId35"/>
    <p:sldId id="293" r:id="rId36"/>
    <p:sldId id="294" r:id="rId37"/>
    <p:sldId id="288" r:id="rId38"/>
    <p:sldId id="289" r:id="rId39"/>
    <p:sldId id="296" r:id="rId40"/>
    <p:sldId id="290" r:id="rId41"/>
    <p:sldId id="297" r:id="rId42"/>
    <p:sldId id="298" r:id="rId43"/>
    <p:sldId id="299" r:id="rId44"/>
    <p:sldId id="300" r:id="rId45"/>
    <p:sldId id="301" r:id="rId46"/>
    <p:sldId id="295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7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6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16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4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45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3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1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98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5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D391D-E702-48FF-A84E-18576011357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73E91-6DE4-4CFB-B598-9BA681341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ROS and antioxidant protection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8" y="5134746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Dr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Ivanka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Zelen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Latn-RS" b="1" i="0" dirty="0" smtClean="0">
                <a:solidFill>
                  <a:schemeClr val="accent1">
                    <a:lumMod val="50000"/>
                  </a:schemeClr>
                </a:solidFill>
              </a:rPr>
              <a:t>MD, PhD</a:t>
            </a:r>
            <a:endParaRPr lang="sr-Cyrl-RS" b="1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en-US" b="1" i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en-US" b="1" i="0" dirty="0" smtClean="0">
                <a:solidFill>
                  <a:schemeClr val="accent1">
                    <a:lumMod val="50000"/>
                  </a:schemeClr>
                </a:solidFill>
              </a:rPr>
              <a:t>University of </a:t>
            </a:r>
            <a:r>
              <a:rPr lang="en-US" b="1" i="0" dirty="0" err="1" smtClean="0">
                <a:solidFill>
                  <a:schemeClr val="accent1">
                    <a:lumMod val="50000"/>
                  </a:schemeClr>
                </a:solidFill>
              </a:rPr>
              <a:t>Kragujevac</a:t>
            </a:r>
            <a:r>
              <a:rPr lang="en-US" b="1" i="0" dirty="0" smtClean="0">
                <a:solidFill>
                  <a:schemeClr val="accent1">
                    <a:lumMod val="50000"/>
                  </a:schemeClr>
                </a:solidFill>
              </a:rPr>
              <a:t>, Serbia, Faculty of Medical Sciences, Department of Biochemistry</a:t>
            </a:r>
            <a:endParaRPr lang="sr-Latn-R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1" descr="Logotip Medicinski monohroamts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" y="-31661"/>
            <a:ext cx="1816309" cy="246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250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125"/>
            <a:ext cx="10515600" cy="94052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OXIDATIVE STRESS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5064"/>
            <a:ext cx="12192000" cy="6082936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Imbalance between the body’s free radicals (reactive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oxygen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species, ROS) and 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antioxidants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oxidative stress occurs, it can lead to cellular damage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 been implicated 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in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various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diseases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aging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</a:p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DEF: Oxidative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occurs when the rate of ROS and RNS (Reactive Nitric Species) production overbalances the rate of their removal by cellular defense mechanisms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of Oxidative Stress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factors:</a:t>
            </a:r>
          </a:p>
          <a:p>
            <a:pPr lvl="2">
              <a:lnSpc>
                <a:spcPct val="10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Exposure to pollutants, UV radiation, Cigarette smoking, Toxins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Metabolic processes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2">
              <a:lnSpc>
                <a:spcPct val="100000"/>
              </a:lnSpc>
              <a:spcBef>
                <a:spcPct val="20000"/>
              </a:spcBef>
            </a:pPr>
            <a:r>
              <a:rPr lang="en-US" sz="18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Oxidative phosphorylation</a:t>
            </a:r>
            <a:r>
              <a:rPr lang="en-US" sz="18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Phagocytosis, Lipid Peroxidation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inflammation,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Poor diet</a:t>
            </a:r>
          </a:p>
          <a:p>
            <a:pPr marL="914400" lvl="2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 of Oxidative Stress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damage: This can lead to mutations, potentially causing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cancer and cell death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 damage: Affects enzymes and structural proteins, leading to malfunctions in cellular processes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Lipid peroxidation: Oxidation of lipids in cell membranes can compromise cell integrity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Mitochondrial dysfunction: Mitochondria are a major source of ROS, and oxidative stress can impair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function, contributing to aging and various diseases</a:t>
            </a:r>
          </a:p>
        </p:txBody>
      </p:sp>
      <p:pic>
        <p:nvPicPr>
          <p:cNvPr id="4" name="Picture 2" descr="Oxidative Stress: A Delicate Balance Of Free Radicals And Antioxidants |  NOVA - Health Artic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833" y="76593"/>
            <a:ext cx="3203534" cy="188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9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6" y="798014"/>
            <a:ext cx="12181114" cy="4351338"/>
          </a:xfrm>
        </p:spPr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 are constantly produced during the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physiological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oxidation of foodstuffs, due to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leaks in the electron </a:t>
            </a:r>
            <a:r>
              <a:rPr lang="sr-Latn-R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 chain in mitochondria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 are major sites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production of superoxide anion radicals from the interaction between </a:t>
            </a: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CoQ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oxygen in the electron transport chain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 also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a high content of </a:t>
            </a:r>
            <a:r>
              <a:rPr lang="en-US" sz="18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glutathione and glutathione peroxidase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preventing lipid peroxidation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enzymes such as 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xanthine oxidase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aldehyde oxidase can form superoxide anion </a:t>
            </a:r>
            <a:r>
              <a:rPr lang="sr-Latn-RS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hydrogen peroxide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9698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Generation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 ROS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 descr="ivanka lehninger 10-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86" y="3063145"/>
            <a:ext cx="6363788" cy="382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ivanka lehninger 19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917" y="2973683"/>
            <a:ext cx="2877268" cy="383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0800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" y="15847"/>
            <a:ext cx="10515600" cy="1325563"/>
          </a:xfrm>
        </p:spPr>
        <p:txBody>
          <a:bodyPr/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Generation of Free Radicals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" y="1233442"/>
            <a:ext cx="12103541" cy="5624557"/>
          </a:xfrm>
        </p:spPr>
        <p:txBody>
          <a:bodyPr>
            <a:normAutofit lnSpcReduction="10000"/>
          </a:bodyPr>
          <a:lstStyle/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lonizing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radiation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damages tissues by producing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hydroxyl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  </a:t>
            </a:r>
            <a:r>
              <a:rPr lang="sr-Latn-R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radicals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, hydrogen peroxide and superoxide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anion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radical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Light of appropriate wavelengths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can cause photolysis of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 oxygen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to produce singlet oxygen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capacity to produce tissue damage by H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is minimal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  when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compared to other free radicals (by definition, H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is not a free radical)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But in presence of free iron, H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</a:t>
            </a:r>
            <a:r>
              <a:rPr lang="en-US" sz="24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can generate OH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•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(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hydroxy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radical)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which is highly reactive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Cigarette smoke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contains high concentrations of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various free radicals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Inhalation of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air pollutants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will increase the production of free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radicals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Macrophages also produce NO˙ from arginine by the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enzyme </a:t>
            </a:r>
            <a:r>
              <a:rPr lang="sr-Latn-R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nitric oxide synthase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-BoldMT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Peroxidation is also catalyzed by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lipo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-oxygenase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in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platelets and leukocytes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endParaRPr lang="sr-Latn-R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648904B-A52F-4814-8E7F-8E440CF21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366" y="15847"/>
            <a:ext cx="3197655" cy="36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703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7018"/>
            <a:ext cx="6967596" cy="5850981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Phase 1: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Initiation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production of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R•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(carbon centered radical) (PUFA radical)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Phase 2: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Propagation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production of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ROO•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(lipid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peroxyl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radical)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Phase 3: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Degradation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Production of more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•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and/or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ROO•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Phase 4: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Termination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Reaction with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vitamin 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or other radicals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582880" cy="763525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Lipid Peroxidation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7596" y="381762"/>
            <a:ext cx="5155177" cy="425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93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6025"/>
            <a:ext cx="12200705" cy="435133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Polyunsaturated fatty acids (PUFA) present in cell membranes are easily destroyed by peroxidation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During the initiation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phase,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primary event is the production of R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•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(carbon centered radical) (PUFA radical)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by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interaction of a PUFA molecule with free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radicals or ROS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generated by other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means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oxidans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take away H atom near to the double bond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577A3EA6-8D71-4410-A719-CFA25A8E6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470"/>
            <a:ext cx="9144000" cy="763525"/>
          </a:xfrm>
        </p:spPr>
        <p:txBody>
          <a:bodyPr>
            <a:normAutofit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Lipid </a:t>
            </a:r>
            <a:r>
              <a:rPr lang="sr-Latn-R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Peroxidation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Initiation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Phase</a:t>
            </a:r>
            <a:endParaRPr lang="sr-Latn-R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48E2192-EC4B-4DA0-AD0E-6E9BFD3A9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33" y="4258492"/>
            <a:ext cx="6862421" cy="221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54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9532"/>
            <a:ext cx="12192000" cy="532846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carbon centered radical (R• ) rapidly reacts with molecular oxygen forming a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peroxyl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radical (ROO•)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can attack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polyunsaturated lipid molecule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net result of these reactions is the conversion of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pt-BR" sz="2400" b="1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ROOH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lipid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hydroperoxide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there is simultaneous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conversion of a carbon centered radical to a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peroxyl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radical, ROO•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would lead to continuous production of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hydroperoxide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consumption of equimolecular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quantities of PUFA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free radical generates another free radical in the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neighbouring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molecule; a “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chain reaction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“propagation” is initiated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Rearrangements of the single electron result in the degradation of the lipid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ROO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 turn, are degraded to 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malondialdehyde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(3 carbon)</a:t>
            </a:r>
          </a:p>
          <a:p>
            <a:pPr lvl="1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estimated as an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indicator of fatty acid </a:t>
            </a:r>
            <a:r>
              <a:rPr lang="sr-Latn-R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breakdown by free </a:t>
            </a:r>
            <a:r>
              <a:rPr lang="sr-Latn-R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radicals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Malondialdehyde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soluble and appears in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16655E9D-791F-498B-B946-BD9312404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470"/>
            <a:ext cx="12192000" cy="1160399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Lipid Peroxidation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Propagation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and Degradation Phase</a:t>
            </a:r>
            <a:endParaRPr lang="sr-Latn-R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4" descr="mala slika spermatozoi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666514" y="4436871"/>
            <a:ext cx="2525486" cy="242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15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886" y="1459864"/>
            <a:ext cx="4892040" cy="5398135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reaction would proceed unchecked till a </a:t>
            </a:r>
            <a:r>
              <a:rPr lang="en-US" sz="26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peroxyl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radical reacts with another </a:t>
            </a:r>
            <a:r>
              <a:rPr lang="en-US" sz="26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peroxyl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radical to form inactive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products</a:t>
            </a:r>
          </a:p>
          <a:p>
            <a:endParaRPr lang="en-US" sz="2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Vitamin E gives electrons to break the chain reaction</a:t>
            </a:r>
            <a:endParaRPr lang="en-US" sz="2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It makes a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tocopheryl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radical, TR</a:t>
            </a:r>
          </a:p>
          <a:p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TR can be regenerate by Vitamin C</a:t>
            </a:r>
            <a:endParaRPr lang="sr-Latn-RS" sz="2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BA3970C-2377-429F-8ABB-11DEA526C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7040080" cy="1268094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Lipid Peroxidation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Termination Phase</a:t>
            </a:r>
            <a:endParaRPr lang="sr-Latn-R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841549C-5A98-4F4C-B53D-707E258A4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160" y="127453"/>
            <a:ext cx="4815840" cy="3660776"/>
          </a:xfrm>
          <a:prstGeom prst="rect">
            <a:avLst/>
          </a:prstGeom>
        </p:spPr>
      </p:pic>
      <p:pic>
        <p:nvPicPr>
          <p:cNvPr id="9" name="Picture 4" descr="IVANKA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963887" y="564560"/>
            <a:ext cx="2899954" cy="58275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1916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531" y="0"/>
            <a:ext cx="10515600" cy="1133581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Phagocytosis 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 Source of </a:t>
            </a:r>
            <a:r>
              <a:rPr lang="sr-Latn-R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Radicals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6" y="1436914"/>
            <a:ext cx="7565571" cy="5421086"/>
          </a:xfrm>
        </p:spPr>
        <p:txBody>
          <a:bodyPr>
            <a:normAutofit fontScale="70000" lnSpcReduction="20000"/>
          </a:bodyPr>
          <a:lstStyle/>
          <a:p>
            <a:endParaRPr lang="en-US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NADPH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oxidase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inflammatory cells (neutrophils,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eosinophils, monocytes and macrophages) produces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superoxide anion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 process of respiratory burst during </a:t>
            </a:r>
            <a:r>
              <a:rPr lang="sr-Latn-RS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phagocytosis</a:t>
            </a:r>
            <a:endParaRPr lang="en-US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superoxide is converted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hydrogen peroxide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then to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hypochlorous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 (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HClO</a:t>
            </a:r>
            <a:r>
              <a:rPr lang="en-US" b="1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with the help of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superoxide dismutase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(SOD)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myeloperoxidase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(MPO)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presence of free Fe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Fenton reaction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superoxide and hydrogen produced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 radical</a:t>
            </a:r>
          </a:p>
          <a:p>
            <a:r>
              <a:rPr lang="sr-Latn-R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 radical</a:t>
            </a:r>
            <a:r>
              <a:rPr lang="sr-Latn-R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hypochlorous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ions are the final effectors of bactericidal </a:t>
            </a:r>
            <a:r>
              <a:rPr lang="sr-Latn-R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a deliberate production of free radicals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the body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 with the activation of macrophages the consumption of oxygen by the cell is increased drastically; this is called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burst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granulomatous disease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(CGD), the NADPH oxidase is absent in macrophages and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neutrophils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0659" y="3238256"/>
            <a:ext cx="4797651" cy="28838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423" y="85753"/>
            <a:ext cx="4662214" cy="297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94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576"/>
            <a:ext cx="10515600" cy="1325563"/>
          </a:xfrm>
        </p:spPr>
        <p:txBody>
          <a:bodyPr/>
          <a:lstStyle/>
          <a:p>
            <a:r>
              <a:rPr lang="sr-Latn-RS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Antioxidants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0528"/>
            <a:ext cx="12192000" cy="553747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 are compounds (in foods) that scavenge and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neutralise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 or free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 are molecules that neutralize ROS, preventing or repairing the damage they cause 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body has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endogenous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(produced internally) and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exogenous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(obtained from the diet)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Antioxidants: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Enzymatic Antioxidants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Catalase, superoxide dismutase (SOD), and glutathione peroxidase are enzymes that neutralize ROS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Non-Enzymatic Antioxidants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These include vitamins (vitamin C and E), minerals (selenium), and phytochemicals (flavonoids, polyphenols) obtained from fruits, vegetables, and other plant-based foods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Mechanisms of Antioxidant Action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Scavenging Free Radicals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Antioxidants donate electrons to unstable ROS, stabilizing them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Enzymatic Reactions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Enzymatic antioxidants catalyze reactions that convert harmful ROS into less reactive forms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 Chelation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Some antioxidants bind to metals, preventing them from catalyzing ROS production</a:t>
            </a:r>
          </a:p>
        </p:txBody>
      </p:sp>
    </p:spTree>
    <p:extLst>
      <p:ext uri="{BB962C8B-B14F-4D97-AF65-F5344CB8AC3E}">
        <p14:creationId xmlns:p14="http://schemas.microsoft.com/office/powerpoint/2010/main" val="1481885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Cell defenses: Antioxidants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38" y="1325562"/>
            <a:ext cx="12128862" cy="55324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protect themselves against damage by ROS and other radicals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through: 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repair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processes, </a:t>
            </a:r>
          </a:p>
          <a:p>
            <a:pPr lvl="1"/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compartmentalization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free radical production, 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defense enzymes, and 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endogenous and exogenous antioxidants (free radical scavengers)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defense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 system: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Superoxide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dismutase (SOD) removes the superoxide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anion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Catalase and glutathione peroxidase remove hydrogen peroxide and lipid peroxides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Enzymes need to act at the same time and at the same place,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simultaneously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and E, vitamin C, and plant flavonoids act as antioxidants</a:t>
            </a:r>
          </a:p>
        </p:txBody>
      </p:sp>
    </p:spTree>
    <p:extLst>
      <p:ext uri="{BB962C8B-B14F-4D97-AF65-F5344CB8AC3E}">
        <p14:creationId xmlns:p14="http://schemas.microsoft.com/office/powerpoint/2010/main" val="32881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to find: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Marks’ BMB: Sc4, Ch24 (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Pg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439-457)</a:t>
            </a:r>
            <a:endParaRPr lang="sr-Cyrl-RS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Harper’s IB: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11 (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86-91)</a:t>
            </a:r>
            <a:endParaRPr lang="sr-Cyrl-R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Textbook of Biochemistry for Medical Students, 7E, DM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Vasudevan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33 (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434-438)</a:t>
            </a:r>
            <a:endParaRPr lang="sr-Cyrl-R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4912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 acts at different levels by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Preventing the initiation of chain reactions by removing free radicals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Interrupting chain sequence, scavenging free radicals generated in chain reaction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Removing peroxides thereby preventing further generation of ROS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3554" y="128470"/>
            <a:ext cx="9000445" cy="763525"/>
          </a:xfrm>
        </p:spPr>
        <p:txBody>
          <a:bodyPr/>
          <a:lstStyle/>
          <a:p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Antioxidants – Mechanism of action</a:t>
            </a:r>
            <a:endParaRPr lang="en-US" b="1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0623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1783"/>
            <a:ext cx="10515600" cy="5364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three main types of antioxidant systems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Enzymes antioxidant systems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 SOD, GSH-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Px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Catalase;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antioxidant systems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 Vitamin A and E, Vitamin C;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CoQ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Mineral antioxidant systems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 Cu, Zn, Se,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3554" y="128470"/>
            <a:ext cx="9000445" cy="763525"/>
          </a:xfrm>
        </p:spPr>
        <p:txBody>
          <a:bodyPr/>
          <a:lstStyle/>
          <a:p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Types of Antioxidant System </a:t>
            </a:r>
            <a:endParaRPr lang="en-US" b="1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8641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A0702CFE-7060-4186-9C64-A0B29870E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142514" cy="1074381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Superoxide Dismutase (SOD)</a:t>
            </a:r>
            <a:endParaRPr lang="sr-Latn-RS" b="1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1DBAD64-D6F6-4172-B862-46AF2BB1B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112" y="0"/>
            <a:ext cx="4631888" cy="364068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01244363-FAD6-4CA4-AACE-CA9E289AAC57}"/>
              </a:ext>
            </a:extLst>
          </p:cNvPr>
          <p:cNvSpPr txBox="1">
            <a:spLocks/>
          </p:cNvSpPr>
          <p:nvPr/>
        </p:nvSpPr>
        <p:spPr>
          <a:xfrm>
            <a:off x="0" y="1518211"/>
            <a:ext cx="5521234" cy="4351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ЕС 1.15.1.1.</a:t>
            </a: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2H+ + O2· + O2· → H2О2 + О2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mitochondrial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SOD is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manganese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dependent –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Mn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-SOD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Cytoplasmic enzyme is </a:t>
            </a:r>
            <a:r>
              <a:rPr lang="sr-Latn-R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copper-zinc </a:t>
            </a: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dependent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– Cu-Zn SOD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Cu-Zn SOD that works outside of a cells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SOD is a non-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heme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protein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 defect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in SOD gene is seen in patients with amyotrophic lateral </a:t>
            </a: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sclerosis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– Lou Gehrig’s disease</a:t>
            </a:r>
            <a:endParaRPr lang="sr-Latn-RS" sz="2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SOD 1i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90949" y="3521821"/>
            <a:ext cx="2795704" cy="2795703"/>
          </a:xfrm>
          <a:prstGeom prst="rect">
            <a:avLst/>
          </a:prstGeom>
          <a:noFill/>
        </p:spPr>
      </p:pic>
      <p:pic>
        <p:nvPicPr>
          <p:cNvPr id="8" name="Picture 4" descr="SOD 2AWP_400x4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96596" y="3521821"/>
            <a:ext cx="3118439" cy="307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575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7612"/>
            <a:ext cx="7620000" cy="5450387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 1. 11. 1. 6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Reaction:   </a:t>
            </a:r>
            <a:r>
              <a:rPr lang="pt-BR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H2O2 → CAT-H2O2 </a:t>
            </a:r>
            <a:r>
              <a:rPr lang="pt-BR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(compex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I)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CAT-H2O2 + H2O2 → CAT + 2H2O + </a:t>
            </a:r>
            <a:r>
              <a:rPr lang="pt-BR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О2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H2O2 is generated in large quantities, the enzyme catalase is also used for its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removal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subunits, each has HEM group and NADPH+H+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Liver, kidney, red blood cells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cell: peroxisomes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5794"/>
            <a:ext cx="7811589" cy="1128757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Catalase, CAT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6E5EE1C-9B81-4CD6-9204-59F344840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6134"/>
            <a:ext cx="4572000" cy="1158417"/>
          </a:xfrm>
          <a:prstGeom prst="rect">
            <a:avLst/>
          </a:prstGeom>
        </p:spPr>
      </p:pic>
      <p:pic>
        <p:nvPicPr>
          <p:cNvPr id="7" name="Picture 3" descr="catalas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95656" y="1224551"/>
            <a:ext cx="3056709" cy="2730821"/>
          </a:xfrm>
          <a:prstGeom prst="rect">
            <a:avLst/>
          </a:prstGeom>
          <a:noFill/>
        </p:spPr>
      </p:pic>
      <p:pic>
        <p:nvPicPr>
          <p:cNvPr id="8" name="Picture 4" descr="catalase_s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95656" y="4132805"/>
            <a:ext cx="3056709" cy="266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7582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9" y="1564367"/>
            <a:ext cx="9117874" cy="5123815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 1. 11. 1. 9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next step, the H2O2 is removed by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glutathione peroxidase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(GSH-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Px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 selenium dependent enzyme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 mainly in mitochondria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Glutathione, GSH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donate H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works as co-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supstrate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enzyme GSH-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Px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Also, there are a group of enzymes that use GSH but do not need selenium 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Glutathione S Transferase</a:t>
            </a:r>
          </a:p>
          <a:p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Catalise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lipide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peroxides but can not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catalise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H2O2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 mainly in hepatocytes in process of detoxification of drugs and xenobiotic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7CE5F5E1-CA88-43E2-947A-AA2E0BDC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" y="87087"/>
            <a:ext cx="8734697" cy="1207134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Glutathione </a:t>
            </a: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Peroxidase, GSH-</a:t>
            </a:r>
            <a:r>
              <a:rPr lang="en-US" b="1" dirty="0" err="1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Px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3" descr="glut-peroxidase-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18965" y="1"/>
            <a:ext cx="3081552" cy="2656114"/>
          </a:xfrm>
          <a:prstGeom prst="rect">
            <a:avLst/>
          </a:prstGeom>
          <a:noFill/>
        </p:spPr>
      </p:pic>
      <p:pic>
        <p:nvPicPr>
          <p:cNvPr id="7" name="Picture 4" descr="GPX2 2HE3_400x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4650" y="2799202"/>
            <a:ext cx="3086388" cy="278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4259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7CE5F5E1-CA88-43E2-947A-AA2E0BDC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35246" cy="1438275"/>
          </a:xfrm>
        </p:spPr>
        <p:txBody>
          <a:bodyPr>
            <a:normAutofit fontScale="90000"/>
          </a:bodyPr>
          <a:lstStyle/>
          <a:p>
            <a:r>
              <a:rPr lang="sr-Latn-R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3600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Glutathione </a:t>
            </a:r>
            <a:r>
              <a:rPr lang="en-US" sz="3600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 Transferase: isoform A1, P1, T1 and GSH bonding place</a:t>
            </a:r>
            <a:endParaRPr lang="sr-Latn-RS" sz="3600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3" descr="GST A1   pl2_asr_r_5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487613" y="1363937"/>
            <a:ext cx="2741064" cy="2741064"/>
          </a:xfrm>
          <a:prstGeom prst="rect">
            <a:avLst/>
          </a:prstGeom>
          <a:noFill/>
        </p:spPr>
      </p:pic>
      <p:pic>
        <p:nvPicPr>
          <p:cNvPr id="7" name="Picture 4" descr="GST P1 image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8101" y="4030662"/>
            <a:ext cx="3219724" cy="273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GST T1 2c3q_asr_r_5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7950" y="1438275"/>
            <a:ext cx="28082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GST sgsthexsi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57951" y="4179339"/>
            <a:ext cx="2808287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3936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7" y="1390196"/>
            <a:ext cx="8262256" cy="54678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GSH-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Px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reaction: H2</a:t>
            </a:r>
            <a:r>
              <a:rPr lang="sr-Cyrl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О2 + 2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GSH →  2H2</a:t>
            </a:r>
            <a:r>
              <a:rPr lang="sr-Cyrl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+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GSSG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oxidized glutathione, in turn, is reduced by the glutathione reductase (GR), in presence of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NADPH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GSSG + 2 (NADPH + H+) → 2 GSH + 2 NADP+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NADPH is generated with the help of glucose-6-phosphate dehydrogenase (GPD) in HMP shunt pathway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Therefore, in GPD deficiency, the RBCs are liable to lysis, especially when oxidizing agents are administered (drug induced hemolytic anemia)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43465FF5-5EE1-4898-87FE-C6EE8F5EF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1"/>
            <a:ext cx="7498077" cy="1268094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Glutathione </a:t>
            </a: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Reductase, GR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3EFFCEB-17AA-464D-B5BA-5C3236E81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25" y="1"/>
            <a:ext cx="3808475" cy="3029865"/>
          </a:xfrm>
          <a:prstGeom prst="rect">
            <a:avLst/>
          </a:prstGeom>
        </p:spPr>
      </p:pic>
      <p:pic>
        <p:nvPicPr>
          <p:cNvPr id="8" name="Picture 3" descr="GR  lset-3grs_e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58974" y="3029866"/>
            <a:ext cx="3457575" cy="3384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359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9" y="1734854"/>
            <a:ext cx="11963945" cy="512314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A, Retinol,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betta-carotene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need vitamin A for good vision and eye health, for a strong immune system, and for healthy skin and mucous membranes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Fat-soluble, protect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membranes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liposoluble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than vitamin E, protect hydrophobic parts of the cell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quantity, less than vitamin E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rgbClr val="007033"/>
                </a:solidFill>
              </a:rPr>
              <a:t>All of them works as antioxidants in a way that neutralizes free radicals by </a:t>
            </a:r>
            <a:r>
              <a:rPr lang="en-US" sz="2400" b="1" dirty="0">
                <a:solidFill>
                  <a:srgbClr val="007033"/>
                </a:solidFill>
              </a:rPr>
              <a:t>donating an electron to stabilize them</a:t>
            </a:r>
          </a:p>
          <a:p>
            <a:r>
              <a:rPr lang="en-US" sz="2400" dirty="0">
                <a:solidFill>
                  <a:srgbClr val="007033"/>
                </a:solidFill>
              </a:rPr>
              <a:t>Vitamin A can and must works synergistically with other antioxidants, like vitamin C and E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9144000" cy="1024740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Vitamins 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2" descr="https://upload.wikimedia.org/wikipedia/commons/a/a3/Vitamin_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60" y="61110"/>
            <a:ext cx="5396772" cy="252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406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9144000" cy="1024740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Vitamins 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6" descr="Vitamin E (Tocopherol): Sources, Deficiency and Functions | Study&amp;Sc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083" y="34983"/>
            <a:ext cx="4557087" cy="160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VANKA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39498" y="1653744"/>
            <a:ext cx="2120672" cy="5204256"/>
          </a:xfr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37309" y="1863635"/>
            <a:ext cx="79487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E, alpha-tocopherol</a:t>
            </a:r>
            <a:endParaRPr lang="en-US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Interrupting the chain reaction of lipid peroxidation</a:t>
            </a: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Regenerates Other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</a:t>
            </a:r>
          </a:p>
          <a:p>
            <a:pPr lvl="1"/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Liposoluble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antioxidants of membranes</a:t>
            </a:r>
          </a:p>
          <a:p>
            <a:pPr lvl="1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C can regenerate alpha-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tocopheril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radical</a:t>
            </a:r>
          </a:p>
          <a:p>
            <a:pPr lvl="1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LDL</a:t>
            </a:r>
            <a:endParaRPr lang="en-US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2550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2779"/>
            <a:ext cx="8011886" cy="435133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Vitamin C, ascorbic acid</a:t>
            </a: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Free Radical Neutralization</a:t>
            </a: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Regeneration of Other Antioxidants</a:t>
            </a: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Prevent the oxidation of LDL cholesterol</a:t>
            </a: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Reducing Inflammation</a:t>
            </a:r>
          </a:p>
          <a:p>
            <a:pPr lvl="1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Neutralizing Reactive Nitrogen Species (RNS)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9144000" cy="1024740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Vitamins 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8" descr="Vitamin C formula, ascorbic acid line chemical structure of | Colourb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810" y="47798"/>
            <a:ext cx="3347490" cy="251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vanka 5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9600" y="4653136"/>
            <a:ext cx="8066088" cy="1876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238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417"/>
            <a:ext cx="12192000" cy="202877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Quick reminder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*All organic compounds are made of  </a:t>
            </a:r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C, H, O, N, S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atoms</a:t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*C atom can form 4 covalent bonds in organic compounds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78389"/>
            <a:ext cx="4279034" cy="463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4233" y="1922499"/>
            <a:ext cx="3019698" cy="240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41548" y="4485393"/>
            <a:ext cx="5306976" cy="201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9315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8242"/>
            <a:ext cx="10515600" cy="4351338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non-protein thiol compound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cells in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milimolar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concentration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Numerous roles in cells; one of most powerful antioxidants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 as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GSH co-enzyme of GSH-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Px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GSH S Transferase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Regenerate alpha-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tocopherile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radical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Tripeptide: </a:t>
            </a:r>
            <a:r>
              <a:rPr lang="sr-Latn-CS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sr-Cyrl-C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-γ-glutam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sr-Cyrl-C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l-</a:t>
            </a:r>
            <a:r>
              <a:rPr lang="sr-Latn-CS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sr-Cyrl-C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sr-Latn-C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cistein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sr-Latn-C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l-</a:t>
            </a:r>
            <a:r>
              <a:rPr lang="sr-Cyrl-C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sr-Cyrl-C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cin </a:t>
            </a:r>
            <a:endParaRPr lang="sr-Latn-CS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9144000" cy="1024740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Glutathione</a:t>
            </a:r>
            <a:endParaRPr lang="sr-Latn-RS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3" descr="glutathionesti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54192" y="38752"/>
            <a:ext cx="4024748" cy="2373522"/>
          </a:xfrm>
          <a:prstGeom prst="rect">
            <a:avLst/>
          </a:prstGeom>
          <a:noFill/>
        </p:spPr>
      </p:pic>
      <p:pic>
        <p:nvPicPr>
          <p:cNvPr id="6" name="Picture 4" descr="G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0525" y="3518270"/>
            <a:ext cx="4228415" cy="332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4847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646" y="1825625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Transition metals can act as antioxidants, but their role is quite complex and depends on their specific chemical properties, oxidation states, and biological context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Catalytic Activity in Redox Reactions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Metalloenzymes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Enzyme Activation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Chelation of Metal Ions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Metal-Dependent Antioxidant Systems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Dual Role: Antioxidants vs. Pro-Oxidants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11033760" cy="1314844"/>
          </a:xfrm>
        </p:spPr>
        <p:txBody>
          <a:bodyPr>
            <a:normAutofit/>
          </a:bodyPr>
          <a:lstStyle/>
          <a:p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 Scavenger Systems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4000" b="1" dirty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Transition </a:t>
            </a:r>
            <a:r>
              <a:rPr lang="en-US" sz="4000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metals – Cu, Zn, Se, </a:t>
            </a:r>
            <a:r>
              <a:rPr lang="en-US" sz="4000" b="1" dirty="0" err="1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Mn</a:t>
            </a:r>
            <a:r>
              <a:rPr lang="en-US" sz="4000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Fe</a:t>
            </a:r>
            <a:endParaRPr lang="sr-Latn-RS" sz="4000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3634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" y="1581785"/>
            <a:ext cx="10515600" cy="4351338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Consumption of polyphenol-rich fruits, vegetables, and beverages is </a:t>
            </a:r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beneficial to human health</a:t>
            </a:r>
            <a:endParaRPr lang="en-US" sz="2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Dietary polyphenols represent a wide variety of compounds that occur in fruits, vegetables, wine, tea and chocolate</a:t>
            </a:r>
          </a:p>
          <a:p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They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</a:t>
            </a:r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contain </a:t>
            </a:r>
            <a:r>
              <a:rPr lang="sr-Latn-RS" sz="2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flavones, isoflavones, flavonols, catechins and phenolic acids</a:t>
            </a:r>
            <a:endParaRPr lang="en-US" sz="2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They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act as agents having antioxidant, </a:t>
            </a:r>
            <a:r>
              <a:rPr lang="en-US" sz="26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antiapoptotic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, antiaging, </a:t>
            </a:r>
            <a:r>
              <a:rPr lang="en-US" sz="26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anticarcinogenic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, </a:t>
            </a:r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antiinflammatory and anti-atherosclerotic effects</a:t>
            </a:r>
            <a:endParaRPr lang="en-US" sz="2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They are protective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</a:t>
            </a:r>
            <a:r>
              <a:rPr lang="sr-Latn-RS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against cardiovascular diseases</a:t>
            </a:r>
            <a:endParaRPr lang="en-US" sz="2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39AEF3B4-3CE0-4ADA-A8D7-E098ABA70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Polyphenols</a:t>
            </a:r>
          </a:p>
        </p:txBody>
      </p:sp>
    </p:spTree>
    <p:extLst>
      <p:ext uri="{BB962C8B-B14F-4D97-AF65-F5344CB8AC3E}">
        <p14:creationId xmlns:p14="http://schemas.microsoft.com/office/powerpoint/2010/main" val="3044986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2" y="1642745"/>
            <a:ext cx="10515600" cy="4740638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Apart from the scavenging enzymes described earlier, there are two types of antioxidants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AutoNum type="arabicPeriod"/>
            </a:pPr>
            <a:r>
              <a:rPr lang="sr-Latn-R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Preventive antioxidants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will inhibit the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initial production of free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radicals 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catalase,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glutathione peroxidase and ethylenediaminetetraacetate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(EDTA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Tx/>
              <a:buChar char="-"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AutoNum type="arabicPeriod" startAt="2"/>
            </a:pPr>
            <a:r>
              <a:rPr lang="sr-Latn-R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Chain breaking antioxidants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can inhibit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propagative phase of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LPO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 They include superoxide dismutase, uric acid and vitamin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 tocopherol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(T-OH) (vitamin E) would intercept the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peroxyl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free radical and inactivate it before a PUFA can be attacked</a:t>
            </a:r>
            <a:endParaRPr lang="sr-Latn-R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F2D68BAA-4A6E-499D-9F20-30E813BA1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Role of Antioxidants</a:t>
            </a:r>
          </a:p>
        </p:txBody>
      </p:sp>
    </p:spTree>
    <p:extLst>
      <p:ext uri="{BB962C8B-B14F-4D97-AF65-F5344CB8AC3E}">
        <p14:creationId xmlns:p14="http://schemas.microsoft.com/office/powerpoint/2010/main" val="9031926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22" y="1250858"/>
            <a:ext cx="11980817" cy="5607141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lipid phase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C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aqueous phase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Ceruloplasmin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act as an antioxidant in extracellular fluid 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Caffeine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another effective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Cysteine, glutathione, carotenoids, flavonoids are minor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 carotene (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A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act as a chain-breaking antioxidant, but is less effective than alpha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tocopherol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incidence of heart attack is only 50% in vegetarians compared to non-vegetarians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items containing good quantity of antioxidants are: </a:t>
            </a:r>
          </a:p>
          <a:p>
            <a:pPr lvl="1"/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Spices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used in ordinary Indian cooking contain highest quantity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(Curcumin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Ginger)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Fruits and vegetables such as berries, broccoli, spinach, asparagus and green tea, which contain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flavonoids, flavones, isoflavones and anthocyanins. Resveratrol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in grapes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D3EE5568-4264-4123-B9C0-A42448E25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708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Antioxidants</a:t>
            </a:r>
          </a:p>
        </p:txBody>
      </p:sp>
    </p:spTree>
    <p:extLst>
      <p:ext uri="{BB962C8B-B14F-4D97-AF65-F5344CB8AC3E}">
        <p14:creationId xmlns:p14="http://schemas.microsoft.com/office/powerpoint/2010/main" val="33262312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E</a:t>
            </a:r>
          </a:p>
          <a:p>
            <a:pPr marL="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C</a:t>
            </a:r>
          </a:p>
          <a:p>
            <a:pPr marL="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Dimethyl thio urea</a:t>
            </a:r>
          </a:p>
          <a:p>
            <a:pPr marL="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Dimethyl sulfoxide</a:t>
            </a:r>
          </a:p>
          <a:p>
            <a:pPr marL="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Allopurinol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Caution should be kept in using vitamin E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Excess quantity of vitamin E may act as pro-oxidant and may be deleterious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FED6068E-742E-4598-8AED-DF0EC668C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11090366" cy="763525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Antioxidants used as Therapeutic Agents</a:t>
            </a:r>
            <a:endParaRPr lang="sr-Latn-R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311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Antioxidants are regularly used in food industry to increase the shelf-life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products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Commercially used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food preservatives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are Vitamin E, propyl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gallate, butylated hydroxy anisole (BHA) and butylated hydroxy toluene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(BHT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)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They prevent oxidative damage of oils, particularly those containing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PUFA and prevent rancidity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99BB09D0-55E2-44CC-ADF7-5ABA4B314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8591006" cy="763525"/>
          </a:xfrm>
        </p:spPr>
        <p:txBody>
          <a:bodyPr>
            <a:normAutofit/>
          </a:bodyPr>
          <a:lstStyle/>
          <a:p>
            <a:pPr algn="ctr"/>
            <a:r>
              <a:rPr lang="sr-Latn-R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Commercial Use of Antioxidants</a:t>
            </a:r>
          </a:p>
        </p:txBody>
      </p:sp>
    </p:spTree>
    <p:extLst>
      <p:ext uri="{BB962C8B-B14F-4D97-AF65-F5344CB8AC3E}">
        <p14:creationId xmlns:p14="http://schemas.microsoft.com/office/powerpoint/2010/main" val="29615090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88" y="1616618"/>
            <a:ext cx="8488681" cy="5241381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radicals are extremely reactive. Their mean effective radius of action is only 30 Å (1Å=10</a:t>
            </a:r>
            <a:r>
              <a:rPr lang="en-US" sz="2400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-10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m)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 half-life is only a few </a:t>
            </a:r>
            <a:r>
              <a:rPr lang="sr-Latn-R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milliseconds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Almost all biological macromolecules are damaged by the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radicals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a free radical reacts with a normal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(non-radical) compound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other free radicals are generated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Peroxidation of PUFA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(poly unsaturated fatty acids) in plasma membrane leads to loss of membrane functions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Lipid peroxidation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consequent degradation products such as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malondialdehyde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(-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CHO-CH2-CHO-) are seen in </a:t>
            </a:r>
            <a:r>
              <a:rPr lang="sr-Latn-R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 fluids</a:t>
            </a:r>
            <a:endParaRPr lang="en-US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DD04A495-05DF-4F67-96D8-091F7852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655320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Damage Produced by Reactive Oxygen Species</a:t>
            </a:r>
            <a:endParaRPr lang="sr-Latn-R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271BE01-7E78-45D8-8B90-493D3C20B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149" y="5532"/>
            <a:ext cx="3842851" cy="304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150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045" y="1747249"/>
            <a:ext cx="7306491" cy="435133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is damaged by strand breaks, hydroxylation of N bases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DNA damage may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Directly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cause inhibition of protein and enzyme synthesis </a:t>
            </a:r>
          </a:p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Indirectly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cause cell death or mutation and carcinogenesis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DD04A495-05DF-4F67-96D8-091F7852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655320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Damage Produced by Reactive Oxygen Species</a:t>
            </a:r>
            <a:endParaRPr lang="sr-Latn-R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5" descr="prva sli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7249"/>
            <a:ext cx="4720045" cy="460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208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="" xmlns:a16="http://schemas.microsoft.com/office/drawing/2014/main" id="{3B72E693-A5DE-4A25-B8EF-1E8F402CB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6" y="166205"/>
            <a:ext cx="10776857" cy="645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Latn-R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and ROS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1522"/>
            <a:ext cx="12192000" cy="4351338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DEF: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 free radical is a atom, molecule or molecular fragment that contains one or more unpaired electrons in its outer orbital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Free radical is generally represented by a superscript dot, (R• )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Oxidation/reduction reactions ensure that molecular oxygen is completely reduced to water by accepting 4 electrons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DEF: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Reactive Oxygen Species (ROS) are the product of partial reduction of molecular oxygen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4" descr="IVANK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648059"/>
            <a:ext cx="9144000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40573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98" y="1677578"/>
            <a:ext cx="10515600" cy="5180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inflammatory diseases such as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rheumatoid arthritis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self-perpetuated by the free radicals released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neutrophils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 induced tissue damage appears to be involved in pathogenesis of chronic ulcerative colitis, </a:t>
            </a:r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chronic glomerulonephritis,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40437946-841E-47FF-A03A-1D8F1326F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4569"/>
            <a:ext cx="658288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CLINICAL SIGNIFICANCE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Chronic Inflammation</a:t>
            </a:r>
            <a:endParaRPr lang="sr-Latn-R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0957C0-3CCD-43F4-8095-CF3AB3826C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257" y="2640009"/>
            <a:ext cx="3887160" cy="273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1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06662"/>
            <a:ext cx="10515600" cy="4351338"/>
          </a:xfrm>
        </p:spPr>
        <p:txBody>
          <a:bodyPr/>
          <a:lstStyle/>
          <a:p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inflammatory site,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activated macrophages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radicals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burst and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increased activity of NADPH oxidase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seen in macrophages and neutrophils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959F3ED1-629B-4A39-A304-67A24463D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9337"/>
            <a:ext cx="8747760" cy="1128757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CLINICAL SIGNIFICANCE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Acute Inflammation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8F16CD5-B16B-4128-83E6-972E8F76F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043" y="44209"/>
            <a:ext cx="7004498" cy="300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460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Breathing of 100% oxygen for more than 24 hours produces destruction of endothelium and lung edema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due to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release of free radicals by activated neutrophils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premature newborn infants, prolonged exposure to high oxygen concentration is responsible for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bronchopulmonary </a:t>
            </a:r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dysplasia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distress syndrome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(ARDS) is characterized by pulmonary edema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produced when neutrophils are recruited to lungs which subsequently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free radicals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Cigarette smoke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contains free radicals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Soot attracts neutrophils to the site which releases more free radicals,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leading to lung damage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962843C0-B7F9-41E9-A5BF-C45C16A32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8378"/>
            <a:ext cx="6582880" cy="1268094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CLINICAL SIGNIFICANCE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Respiratory Diseases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53168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Retrolental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fibroplasia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(retinopathy of prematurity) is a condition seen in premature infants treated with pure oxygen for a long time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caused by free radicals, causing thromboxane release, sustained vascular contracture and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cellular injury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Cataract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 is related with aging process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Cataract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partly due to photochemical generation of free radicals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Tissues of the eye, including the lens, have high concentration of free radical scavenging enzymes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77A07521-5796-458D-82A5-86C0B44BC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582880" cy="1268094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CLINICAL SIGNIFICANCE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Diseases of the Eye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57510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ECE26246-C273-4AA8-B701-508FC49B2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272"/>
            <a:ext cx="6582880" cy="1327808"/>
          </a:xfrm>
        </p:spPr>
        <p:txBody>
          <a:bodyPr>
            <a:normAutofit/>
          </a:bodyPr>
          <a:lstStyle/>
          <a:p>
            <a:r>
              <a:rPr lang="sr-Latn-R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CLINICAL SIGNIFICANCE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Reperfusion Injury</a:t>
            </a:r>
            <a:endParaRPr lang="sr-Latn-R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D158F26C-E877-4EEE-A5EB-397A008AE6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672" y="74272"/>
            <a:ext cx="5447328" cy="241637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55320" y="2560320"/>
            <a:ext cx="10515600" cy="4156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Reperfusion injury after myocardial ischemia is caused by free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ischemia, the activity of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xanthine oxidase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increased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reperfused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this causes conversion of hypoxanthine to xanthine and superoxide anion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same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time, the availability of scavenging enzymes is decreased, leading to aggravation of myocardial injury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Allopurinol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 xanthine oxidase inhibitor, reduces the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severity of reperfusion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injury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16931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06662"/>
            <a:ext cx="10515600" cy="4351338"/>
          </a:xfrm>
        </p:spPr>
        <p:txBody>
          <a:bodyPr>
            <a:normAutofit/>
          </a:bodyPr>
          <a:lstStyle/>
          <a:p>
            <a:endParaRPr lang="en-US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density lipoproteins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(LDL) are deposited under the endothelial cells, which undergo oxidation by free radicals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attracts macrophages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Macrophages are then converted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into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foam cells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initiating atherosclerotic plaque formation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Antioxidants offer some protective effect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81C1A81A-EA55-4732-B917-95F29D1F4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9735"/>
            <a:ext cx="6582880" cy="763525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CLINICAL SIGNIFICANCE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Atherosclerosis and Myocardial Infarction</a:t>
            </a:r>
            <a:endParaRPr lang="sr-Latn-R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65D2915-462A-4433-8E0F-2EF23AFC2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927" y="-5052"/>
            <a:ext cx="5765074" cy="385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831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120"/>
            <a:ext cx="10515600" cy="483584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ozone content in air is low, protection is by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uric acid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in the lining of the nasal cavity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Glutathione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ascorbic acid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proximal and distal respiratory tract additionally reacts with ozone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Ozone which escapes this antioxidant screen can react with proteins, carbohydrates and lipids to generate lipid peroxides, to generate a chain reaction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second line of defense is by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 tocopherol and glutathione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individuals are able to protect against small amounts of ozone in the atmosphere, but about 10 – 20% healthy individuals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have respiratory symptoms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5F6A9D6E-8460-4FE5-B375-463D8BA44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7691" y="260729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Protection Against Ozone</a:t>
            </a:r>
          </a:p>
        </p:txBody>
      </p:sp>
    </p:spTree>
    <p:extLst>
      <p:ext uri="{BB962C8B-B14F-4D97-AF65-F5344CB8AC3E}">
        <p14:creationId xmlns:p14="http://schemas.microsoft.com/office/powerpoint/2010/main" val="2155204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9698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Generation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 ROS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4831" y="2506662"/>
            <a:ext cx="12192000" cy="435133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Incomplete reductions of Oxygen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body oxidative reactions normally ensures that the molecular oxygen is completely reduced to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by adding 4 electrons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electron are transferred to molecular oxygen so that it is completely reduced to form water molecule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need to inhale 250g of oxygen by day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1–4% (2-5%) of oxygen taken up in the body is converted to ROS</a:t>
            </a:r>
          </a:p>
        </p:txBody>
      </p:sp>
      <p:pic>
        <p:nvPicPr>
          <p:cNvPr id="4" name="Picture 4" descr="IVANK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8113" y="-6983"/>
            <a:ext cx="7565181" cy="25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14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Latn-R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 Radicals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and ROS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85E5906B-E453-4C1E-B49E-250282E0E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46224"/>
            <a:ext cx="12192000" cy="5311775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sr-Latn-R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products of partial</a:t>
            </a:r>
            <a:r>
              <a:rPr lang="en-U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reduction of oxygen are highly reactive and create havoc </a:t>
            </a:r>
            <a:r>
              <a:rPr lang="sr-Latn-R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in </a:t>
            </a:r>
            <a:endParaRPr lang="en-US" sz="1800" b="0" i="0" u="none" strike="noStrike" baseline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r>
              <a:rPr lang="sr-Latn-R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</a:t>
            </a:r>
            <a:r>
              <a:rPr lang="sr-Latn-R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living </a:t>
            </a:r>
            <a:r>
              <a:rPr lang="sr-Latn-R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systems</a:t>
            </a:r>
            <a:endParaRPr lang="en-US" sz="1800" b="0" i="0" u="none" strike="noStrike" baseline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endParaRPr lang="en-US" sz="1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algn="l"/>
            <a:r>
              <a:rPr lang="en-US" sz="1800" b="1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The </a:t>
            </a:r>
            <a:r>
              <a:rPr lang="en-US" sz="1800" b="1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following are members of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ROS</a:t>
            </a:r>
            <a:r>
              <a:rPr lang="en-US" sz="1800" b="1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</a:t>
            </a:r>
            <a:r>
              <a:rPr lang="sr-Latn-RS" sz="1800" b="1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group:</a:t>
            </a:r>
            <a:endParaRPr lang="en-US" sz="1800" b="1" i="0" u="none" strike="noStrike" baseline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r>
              <a:rPr lang="en-U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1. </a:t>
            </a:r>
            <a:r>
              <a:rPr lang="sr-Latn-R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Superoxide </a:t>
            </a:r>
            <a:r>
              <a:rPr lang="sr-Latn-RS" sz="1800" b="1" i="0" u="none" strike="noStrike" baseline="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anion radical (</a:t>
            </a:r>
            <a:r>
              <a:rPr lang="sr-Latn-R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</a:t>
            </a:r>
            <a:r>
              <a:rPr lang="sr-Latn-RS" sz="1800" b="1" i="0" u="none" strike="noStrike" baseline="-25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sr-Latn-RS" sz="1800" b="1" i="0" u="none" strike="noStrike" baseline="30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–</a:t>
            </a:r>
            <a:r>
              <a:rPr lang="sr-Latn-R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•)</a:t>
            </a:r>
            <a:endParaRPr lang="en-US" sz="1800" b="1" i="0" u="none" strike="noStrike" baseline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2. 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Hydrogen </a:t>
            </a: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peroxide (H</a:t>
            </a:r>
            <a:r>
              <a:rPr lang="sr-Latn-R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</a:t>
            </a:r>
            <a:r>
              <a:rPr lang="sr-Latn-R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)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or 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Hydroperoxyl radical </a:t>
            </a: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(HOO• 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)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– </a:t>
            </a:r>
            <a:r>
              <a:rPr lang="en-US" sz="1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protonized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form of </a:t>
            </a: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</a:t>
            </a:r>
            <a:r>
              <a:rPr lang="sr-Latn-R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</a:t>
            </a:r>
            <a:r>
              <a:rPr lang="sr-Latn-R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endParaRPr lang="en-US" sz="1800" baseline="-25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r>
              <a:rPr lang="en-U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3. </a:t>
            </a:r>
            <a:r>
              <a:rPr lang="sr-Latn-R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Hydroxyl </a:t>
            </a:r>
            <a:r>
              <a:rPr lang="sr-Latn-RS" sz="1800" b="1" i="0" u="none" strike="noStrike" baseline="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radical (OH</a:t>
            </a:r>
            <a:r>
              <a:rPr lang="sr-Latn-RS" sz="1800" b="1" i="0" u="none" strike="noStrike" baseline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•)</a:t>
            </a:r>
            <a:endParaRPr lang="en-US" sz="1800" b="1" i="0" u="none" strike="noStrike" baseline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4. 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Singlet </a:t>
            </a:r>
            <a:r>
              <a:rPr lang="sr-Latn-R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oxygen 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(1O</a:t>
            </a:r>
            <a:r>
              <a:rPr lang="sr-Latn-RS" sz="1800" baseline="-25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2</a:t>
            </a:r>
            <a:r>
              <a:rPr lang="sr-Latn-R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)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>
              <a:buNone/>
            </a:pPr>
            <a:endParaRPr lang="en-US" sz="1800" b="0" i="0" u="none" strike="noStrike" baseline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Free radicals: </a:t>
            </a:r>
            <a:r>
              <a:rPr lang="en-US" sz="1800" b="1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Any molecules that have </a:t>
            </a:r>
          </a:p>
          <a:p>
            <a:pPr marL="0" indent="0">
              <a:buNone/>
            </a:pPr>
            <a:r>
              <a:rPr lang="en-US" sz="1800" b="1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one or more</a:t>
            </a:r>
            <a:r>
              <a:rPr lang="en-US" sz="1800" b="1" i="0" u="none" strike="noStrike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 </a:t>
            </a:r>
            <a:r>
              <a:rPr lang="en-US" sz="1800" b="1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electrons in excess</a:t>
            </a:r>
            <a:r>
              <a:rPr lang="en-U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:</a:t>
            </a:r>
            <a:endParaRPr lang="en-US" sz="1800" b="0" i="0" u="none" strike="noStrike" baseline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- </a:t>
            </a:r>
            <a:r>
              <a:rPr lang="sr-Latn-R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Lipid </a:t>
            </a:r>
            <a:r>
              <a:rPr lang="sr-Latn-R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peroxide radical (ROO•)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- </a:t>
            </a:r>
            <a:r>
              <a:rPr lang="sr-Latn-R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Nitric </a:t>
            </a:r>
            <a:r>
              <a:rPr lang="sr-Latn-R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oxide (NO• )</a:t>
            </a:r>
            <a:endParaRPr lang="en-US" sz="1800" b="0" i="0" u="none" strike="noStrike" baseline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- </a:t>
            </a:r>
            <a:r>
              <a:rPr lang="sr-Latn-RS" sz="1800" b="0" i="0" u="none" strike="noStrike" baseline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Peroxynitrite </a:t>
            </a:r>
            <a:r>
              <a:rPr lang="sr-Latn-RS" sz="1800" b="0" i="0" u="none" strike="noStrike" baseline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(ONOO–•)</a:t>
            </a:r>
            <a:endParaRPr lang="sr-Latn-R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64B2412-990A-48F5-9420-D779CED9F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592" y="0"/>
            <a:ext cx="3759529" cy="2569029"/>
          </a:xfrm>
          <a:prstGeom prst="rect">
            <a:avLst/>
          </a:prstGeom>
        </p:spPr>
      </p:pic>
      <p:pic>
        <p:nvPicPr>
          <p:cNvPr id="7" name="Picture 4" descr="IVANK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1336" y="4332227"/>
            <a:ext cx="7480663" cy="252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1832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" y="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Origin of ROS</a:t>
            </a:r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презентација – слајд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4496" y="1236617"/>
            <a:ext cx="11948160" cy="5638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1390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9863"/>
          </a:xfrm>
        </p:spPr>
        <p:txBody>
          <a:bodyPr>
            <a:normAutofit/>
          </a:bodyPr>
          <a:lstStyle/>
          <a:p>
            <a:r>
              <a:rPr lang="en-US" sz="3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Reactive oxygen species - ROS</a:t>
            </a:r>
            <a:endParaRPr lang="en-US" sz="3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6848"/>
            <a:ext cx="12192000" cy="5771152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Superoxide anion radical (SAR</a:t>
            </a:r>
            <a:r>
              <a:rPr lang="en-US" sz="2000" b="1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O</a:t>
            </a:r>
            <a:r>
              <a:rPr lang="en-U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takes one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half-life of SAR is 10-20s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Haber-Weiss reaction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sl-SI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sl-SI" sz="18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l-SI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·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sr-Latn-CS" sz="18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sr-Latn-CS" sz="18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→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</a:t>
            </a:r>
            <a:r>
              <a:rPr lang="sr-Latn-CS" sz="18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ОH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¯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ОH·</a:t>
            </a:r>
            <a:endParaRPr lang="en-US" sz="1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 can be removed by action of Superoxide </a:t>
            </a:r>
            <a:r>
              <a:rPr lang="en-US" sz="1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dismutase,SOD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Hydrogen Peroxide H</a:t>
            </a:r>
            <a:r>
              <a:rPr lang="en-US" sz="20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0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O</a:t>
            </a:r>
            <a:r>
              <a:rPr lang="en-U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takes two electrons or SAR takes one electron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dismutase reaction of superoxide dismutase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sl-SI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sl-SI" sz="18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l-SI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·  + </a:t>
            </a:r>
            <a:r>
              <a:rPr lang="sr-Cyrl-C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sl-SI" sz="18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l-SI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· + 2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</a:t>
            </a:r>
            <a:r>
              <a:rPr lang="sl-SI" sz="1800" b="1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sl-SI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</a:t>
            </a:r>
            <a:r>
              <a:rPr lang="sr-Latn-CS" sz="18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</a:t>
            </a:r>
            <a:r>
              <a:rPr lang="sr-Latn-CS" sz="18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Cyrl-RS" sz="18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О</a:t>
            </a:r>
            <a:r>
              <a:rPr lang="sr-Cyrl-RS" sz="1800" b="1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800" b="1" baseline="-25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Fenton reaction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sr-Latn-CS" sz="1800" baseline="30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H</a:t>
            </a:r>
            <a:r>
              <a:rPr lang="sr-Latn-CS" sz="18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sr-Latn-CS" sz="18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→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</a:t>
            </a:r>
            <a:r>
              <a:rPr lang="sr-Latn-CS" sz="1800" baseline="30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3+</a:t>
            </a:r>
            <a:r>
              <a:rPr lang="sr-Latn-C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ОH· + ОH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¯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 be removed by action of two enzymes Catalase and Glutathione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Peroxidase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1800" baseline="-25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1800" baseline="-25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stable, </a:t>
            </a:r>
            <a:r>
              <a:rPr lang="en-US" sz="1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liposoluble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molecule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Hydrogen peroxide and singlet oxygen are not free radicals (they do not have unpaired electrons)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 because of their extreme reactivity, they are included in the group of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radical (HR</a:t>
            </a:r>
            <a:r>
              <a:rPr lang="en-US" sz="2000" b="1" baseline="30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-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1800" baseline="-25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takes 3 electrons or in HW or F reaction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sr-Latn-C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ОH</a:t>
            </a:r>
            <a:r>
              <a:rPr lang="sr-Latn-C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·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 react with any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molecule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The half-life of HR is 10</a:t>
            </a:r>
            <a:r>
              <a:rPr lang="en-US" sz="1800" baseline="30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-9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 There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non of defensive mechanism from </a:t>
            </a:r>
            <a:r>
              <a:rPr lang="sr-Latn-CS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ОH·</a:t>
            </a:r>
            <a:endParaRPr lang="en-US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IVANK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1169" y="-24402"/>
            <a:ext cx="6122125" cy="206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0445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8310"/>
            <a:ext cx="12192000" cy="5859689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characteristics of the ROS are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Extreme reactivity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b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Short lifespan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-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 has a half-life of 10-20s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-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 has a half-life of 10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-9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Generation of new ROS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free radicals by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chain reaction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Damage to various cells 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tissues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Physiological action of ROS</a:t>
            </a:r>
          </a:p>
          <a:p>
            <a:pPr marL="0" indent="0">
              <a:buNone/>
            </a:pPr>
            <a:endParaRPr lang="en-US" sz="11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Cellular signaling in various physiological or biochemical reaction</a:t>
            </a:r>
          </a:p>
          <a:p>
            <a:pPr marL="0" indent="0">
              <a:buNone/>
            </a:pPr>
            <a:endParaRPr lang="en-US" sz="11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Cellular defense mechanism - phagocytosis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98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Reactive oxygen species - ROS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AF14953-9085-4B7D-9E9E-91221ED30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20" y="134688"/>
            <a:ext cx="4955177" cy="30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93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3009</Words>
  <Application>Microsoft Office PowerPoint</Application>
  <PresentationFormat>Widescreen</PresentationFormat>
  <Paragraphs>374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Calibri</vt:lpstr>
      <vt:lpstr>Calibri Light</vt:lpstr>
      <vt:lpstr>TimesNewRomanPS-BoldMT</vt:lpstr>
      <vt:lpstr>TimesNewRomanPSMT</vt:lpstr>
      <vt:lpstr>Office Theme</vt:lpstr>
      <vt:lpstr>ROS and antioxidant protection</vt:lpstr>
      <vt:lpstr>Where to find:</vt:lpstr>
      <vt:lpstr>Quick reminder  *All organic compounds are made of  C, H, O, N, S and P atoms   *C atom can form 4 covalent bonds in organic compounds</vt:lpstr>
      <vt:lpstr>Free Radicals and ROS</vt:lpstr>
      <vt:lpstr>Generation of ROS</vt:lpstr>
      <vt:lpstr>Free Radicals and ROS</vt:lpstr>
      <vt:lpstr>Origin of ROS</vt:lpstr>
      <vt:lpstr>Reactive oxygen species - ROS</vt:lpstr>
      <vt:lpstr>Reactive oxygen species - ROS</vt:lpstr>
      <vt:lpstr>OXIDATIVE STRESS</vt:lpstr>
      <vt:lpstr>Generation of ROS</vt:lpstr>
      <vt:lpstr>Generation of Free Radicals</vt:lpstr>
      <vt:lpstr>Lipid Peroxidation</vt:lpstr>
      <vt:lpstr>Lipid Peroxidation - Initiation Phase</vt:lpstr>
      <vt:lpstr>Lipid Peroxidation Propagation and Degradation Phase</vt:lpstr>
      <vt:lpstr>Lipid Peroxidation Termination Phase</vt:lpstr>
      <vt:lpstr>Phagocytosis as Source of Free  Radicals</vt:lpstr>
      <vt:lpstr>Antioxidants</vt:lpstr>
      <vt:lpstr>Cell defenses: Antioxidants</vt:lpstr>
      <vt:lpstr>Antioxidants – Mechanism of action</vt:lpstr>
      <vt:lpstr>Types of Antioxidant System </vt:lpstr>
      <vt:lpstr>Free Radical Scavenger Systems Superoxide Dismutase (SOD)</vt:lpstr>
      <vt:lpstr>Free Radical Scavenger Systems Catalase, CAT</vt:lpstr>
      <vt:lpstr>Free Radical Scavenger Systems Glutathione Peroxidase, GSH-Px</vt:lpstr>
      <vt:lpstr>Free Radical Scavenger Systems Glutathione S Transferase: isoform A1, P1, T1 and GSH bonding place</vt:lpstr>
      <vt:lpstr>Free Radical Scavenger Systems Glutathione Reductase, GR</vt:lpstr>
      <vt:lpstr>Free Radical Scavenger Systems Vitamins </vt:lpstr>
      <vt:lpstr>Free Radical Scavenger Systems Vitamins </vt:lpstr>
      <vt:lpstr>Free Radical Scavenger Systems Vitamins </vt:lpstr>
      <vt:lpstr>Free Radical Scavenger Systems Glutathione</vt:lpstr>
      <vt:lpstr>Free Radical Scavenger Systems Transition metals – Cu, Zn, Se, Mn, Fe</vt:lpstr>
      <vt:lpstr>Polyphenols</vt:lpstr>
      <vt:lpstr>Role of Antioxidants</vt:lpstr>
      <vt:lpstr>Antioxidants</vt:lpstr>
      <vt:lpstr>Antioxidants used as Therapeutic Agents</vt:lpstr>
      <vt:lpstr>Commercial Use of Antioxidants</vt:lpstr>
      <vt:lpstr>Damage Produced by Reactive Oxygen Species</vt:lpstr>
      <vt:lpstr>Damage Produced by Reactive Oxygen Species</vt:lpstr>
      <vt:lpstr>PowerPoint Presentation</vt:lpstr>
      <vt:lpstr>CLINICAL SIGNIFICANCE Chronic Inflammation</vt:lpstr>
      <vt:lpstr>CLINICAL SIGNIFICANCE Acute Inflammation</vt:lpstr>
      <vt:lpstr>CLINICAL SIGNIFICANCE Respiratory Diseases</vt:lpstr>
      <vt:lpstr>CLINICAL SIGNIFICANCE Diseases of the Eye</vt:lpstr>
      <vt:lpstr>CLINICAL SIGNIFICANCE Reperfusion Injury</vt:lpstr>
      <vt:lpstr>CLINICAL SIGNIFICANCE Atherosclerosis and Myocardial Infarction</vt:lpstr>
      <vt:lpstr>Protection Against Ozone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92</cp:revision>
  <dcterms:created xsi:type="dcterms:W3CDTF">2025-12-04T11:14:15Z</dcterms:created>
  <dcterms:modified xsi:type="dcterms:W3CDTF">2025-12-10T09:07:48Z</dcterms:modified>
</cp:coreProperties>
</file>